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292" autoAdjust="0"/>
    <p:restoredTop sz="94660"/>
  </p:normalViewPr>
  <p:slideViewPr>
    <p:cSldViewPr>
      <p:cViewPr varScale="1">
        <p:scale>
          <a:sx n="66" d="100"/>
          <a:sy n="66" d="100"/>
        </p:scale>
        <p:origin x="-114" y="-9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597819"/>
            <a:ext cx="8153400" cy="110251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Probability of Compound Events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12 </a:t>
            </a:r>
            <a:r>
              <a:rPr lang="en-US" dirty="0" smtClean="0"/>
              <a:t>Lesson </a:t>
            </a:r>
            <a:r>
              <a:rPr lang="en-US" dirty="0" smtClean="0"/>
              <a:t>8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 contingent table below shows the number of male and female enrollees in three disciplines.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371600" y="1733550"/>
          <a:ext cx="5791201" cy="1383030"/>
        </p:xfrm>
        <a:graphic>
          <a:graphicData uri="http://schemas.openxmlformats.org/drawingml/2006/table">
            <a:tbl>
              <a:tblPr/>
              <a:tblGrid>
                <a:gridCol w="1450865"/>
                <a:gridCol w="1128814"/>
                <a:gridCol w="1078136"/>
                <a:gridCol w="1120641"/>
                <a:gridCol w="1012745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Gender/ Discipline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Information Technology (A)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Science (B)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Engineering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(C)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Male (M)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Female (F)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147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80930" name="Object 2"/>
          <p:cNvGraphicFramePr>
            <a:graphicFrameLocks noChangeAspect="1"/>
          </p:cNvGraphicFramePr>
          <p:nvPr/>
        </p:nvGraphicFramePr>
        <p:xfrm>
          <a:off x="533399" y="3181350"/>
          <a:ext cx="1800225" cy="457200"/>
        </p:xfrm>
        <a:graphic>
          <a:graphicData uri="http://schemas.openxmlformats.org/presentationml/2006/ole">
            <p:oleObj spid="_x0000_s380930" name="Equation" r:id="rId5" imgW="799920" imgH="20304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3638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graphicFrame>
        <p:nvGraphicFramePr>
          <p:cNvPr id="380931" name="Object 3"/>
          <p:cNvGraphicFramePr>
            <a:graphicFrameLocks noChangeAspect="1"/>
          </p:cNvGraphicFramePr>
          <p:nvPr/>
        </p:nvGraphicFramePr>
        <p:xfrm>
          <a:off x="2819400" y="3638550"/>
          <a:ext cx="3714750" cy="457200"/>
        </p:xfrm>
        <a:graphic>
          <a:graphicData uri="http://schemas.openxmlformats.org/presentationml/2006/ole">
            <p:oleObj spid="_x0000_s380931" name="Equation" r:id="rId6" imgW="1650960" imgH="203040" progId="Equation.DSMT4">
              <p:embed/>
            </p:oleObj>
          </a:graphicData>
        </a:graphic>
      </p:graphicFrame>
      <p:graphicFrame>
        <p:nvGraphicFramePr>
          <p:cNvPr id="380932" name="Object 4"/>
          <p:cNvGraphicFramePr>
            <a:graphicFrameLocks noChangeAspect="1"/>
          </p:cNvGraphicFramePr>
          <p:nvPr/>
        </p:nvGraphicFramePr>
        <p:xfrm>
          <a:off x="4343399" y="4095750"/>
          <a:ext cx="1499419" cy="762000"/>
        </p:xfrm>
        <a:graphic>
          <a:graphicData uri="http://schemas.openxmlformats.org/presentationml/2006/ole">
            <p:oleObj spid="_x0000_s380932" name="Equation" r:id="rId7" imgW="774360" imgH="393480" progId="Equation.DSMT4">
              <p:embed/>
            </p:oleObj>
          </a:graphicData>
        </a:graphic>
      </p:graphicFrame>
      <p:graphicFrame>
        <p:nvGraphicFramePr>
          <p:cNvPr id="380933" name="Object 5"/>
          <p:cNvGraphicFramePr>
            <a:graphicFrameLocks noChangeAspect="1"/>
          </p:cNvGraphicFramePr>
          <p:nvPr/>
        </p:nvGraphicFramePr>
        <p:xfrm>
          <a:off x="6019800" y="4237266"/>
          <a:ext cx="468084" cy="468084"/>
        </p:xfrm>
        <a:graphic>
          <a:graphicData uri="http://schemas.openxmlformats.org/presentationml/2006/ole">
            <p:oleObj spid="_x0000_s380933" name="Equation" r:id="rId8" imgW="215640" imgH="1648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80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 contingent table below shows the number of male and female enrollees in three disciplines.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371600" y="1733550"/>
          <a:ext cx="5791201" cy="1383030"/>
        </p:xfrm>
        <a:graphic>
          <a:graphicData uri="http://schemas.openxmlformats.org/drawingml/2006/table">
            <a:tbl>
              <a:tblPr/>
              <a:tblGrid>
                <a:gridCol w="1450865"/>
                <a:gridCol w="1128814"/>
                <a:gridCol w="1078136"/>
                <a:gridCol w="1120641"/>
                <a:gridCol w="1012745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Gender/ Discipline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Information Technology (A)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Science (B)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Engineering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(C)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Male (M)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Female (F)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147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3638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graphicFrame>
        <p:nvGraphicFramePr>
          <p:cNvPr id="381958" name="Object 6"/>
          <p:cNvGraphicFramePr>
            <a:graphicFrameLocks noChangeAspect="1"/>
          </p:cNvGraphicFramePr>
          <p:nvPr/>
        </p:nvGraphicFramePr>
        <p:xfrm>
          <a:off x="566058" y="3206748"/>
          <a:ext cx="1657350" cy="457200"/>
        </p:xfrm>
        <a:graphic>
          <a:graphicData uri="http://schemas.openxmlformats.org/presentationml/2006/ole">
            <p:oleObj spid="_x0000_s381958" name="Equation" r:id="rId5" imgW="736560" imgH="203040" progId="Equation.DSMT4">
              <p:embed/>
            </p:oleObj>
          </a:graphicData>
        </a:graphic>
      </p:graphicFrame>
      <p:graphicFrame>
        <p:nvGraphicFramePr>
          <p:cNvPr id="381959" name="Object 7"/>
          <p:cNvGraphicFramePr>
            <a:graphicFrameLocks noChangeAspect="1"/>
          </p:cNvGraphicFramePr>
          <p:nvPr/>
        </p:nvGraphicFramePr>
        <p:xfrm>
          <a:off x="2543628" y="3627666"/>
          <a:ext cx="3780972" cy="499964"/>
        </p:xfrm>
        <a:graphic>
          <a:graphicData uri="http://schemas.openxmlformats.org/presentationml/2006/ole">
            <p:oleObj spid="_x0000_s381959" name="Equation" r:id="rId6" imgW="1536480" imgH="203040" progId="Equation.DSMT4">
              <p:embed/>
            </p:oleObj>
          </a:graphicData>
        </a:graphic>
      </p:graphicFrame>
      <p:graphicFrame>
        <p:nvGraphicFramePr>
          <p:cNvPr id="381960" name="Object 8"/>
          <p:cNvGraphicFramePr>
            <a:graphicFrameLocks noChangeAspect="1"/>
          </p:cNvGraphicFramePr>
          <p:nvPr/>
        </p:nvGraphicFramePr>
        <p:xfrm>
          <a:off x="4024085" y="4019550"/>
          <a:ext cx="1799303" cy="914400"/>
        </p:xfrm>
        <a:graphic>
          <a:graphicData uri="http://schemas.openxmlformats.org/presentationml/2006/ole">
            <p:oleObj spid="_x0000_s381960" name="Equation" r:id="rId7" imgW="774360" imgH="393480" progId="Equation.DSMT4">
              <p:embed/>
            </p:oleObj>
          </a:graphicData>
        </a:graphic>
      </p:graphicFrame>
      <p:graphicFrame>
        <p:nvGraphicFramePr>
          <p:cNvPr id="381961" name="Object 9"/>
          <p:cNvGraphicFramePr>
            <a:graphicFrameLocks noChangeAspect="1"/>
          </p:cNvGraphicFramePr>
          <p:nvPr/>
        </p:nvGraphicFramePr>
        <p:xfrm>
          <a:off x="5867399" y="4019550"/>
          <a:ext cx="943897" cy="914400"/>
        </p:xfrm>
        <a:graphic>
          <a:graphicData uri="http://schemas.openxmlformats.org/presentationml/2006/ole">
            <p:oleObj spid="_x0000_s381961" name="Equation" r:id="rId8" imgW="40608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1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1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8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81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 contingent table below shows the number of male and female enrollees in three disciplines.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371600" y="1733550"/>
          <a:ext cx="5791201" cy="1383030"/>
        </p:xfrm>
        <a:graphic>
          <a:graphicData uri="http://schemas.openxmlformats.org/drawingml/2006/table">
            <a:tbl>
              <a:tblPr/>
              <a:tblGrid>
                <a:gridCol w="1450865"/>
                <a:gridCol w="1128814"/>
                <a:gridCol w="1078136"/>
                <a:gridCol w="1120641"/>
                <a:gridCol w="1012745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Gender/ Discipline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Information Technology (A)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Science (B)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Engineering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(C)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Male (M)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Female (F)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2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147</a:t>
                      </a:r>
                      <a:endParaRPr lang="en-US" sz="12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200" y="3638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graphicFrame>
        <p:nvGraphicFramePr>
          <p:cNvPr id="382982" name="Object 6"/>
          <p:cNvGraphicFramePr>
            <a:graphicFrameLocks noChangeAspect="1"/>
          </p:cNvGraphicFramePr>
          <p:nvPr/>
        </p:nvGraphicFramePr>
        <p:xfrm>
          <a:off x="533399" y="3228522"/>
          <a:ext cx="1800225" cy="457200"/>
        </p:xfrm>
        <a:graphic>
          <a:graphicData uri="http://schemas.openxmlformats.org/presentationml/2006/ole">
            <p:oleObj spid="_x0000_s382982" name="Equation" r:id="rId5" imgW="799920" imgH="203040" progId="Equation.DSMT4">
              <p:embed/>
            </p:oleObj>
          </a:graphicData>
        </a:graphic>
      </p:graphicFrame>
      <p:graphicFrame>
        <p:nvGraphicFramePr>
          <p:cNvPr id="382983" name="Object 7"/>
          <p:cNvGraphicFramePr>
            <a:graphicFrameLocks noChangeAspect="1"/>
          </p:cNvGraphicFramePr>
          <p:nvPr/>
        </p:nvGraphicFramePr>
        <p:xfrm>
          <a:off x="2057400" y="3714750"/>
          <a:ext cx="4953000" cy="423786"/>
        </p:xfrm>
        <a:graphic>
          <a:graphicData uri="http://schemas.openxmlformats.org/presentationml/2006/ole">
            <p:oleObj spid="_x0000_s382983" name="Equation" r:id="rId6" imgW="2374560" imgH="203040" progId="Equation.DSMT4">
              <p:embed/>
            </p:oleObj>
          </a:graphicData>
        </a:graphic>
      </p:graphicFrame>
      <p:graphicFrame>
        <p:nvGraphicFramePr>
          <p:cNvPr id="382984" name="Object 8"/>
          <p:cNvGraphicFramePr>
            <a:graphicFrameLocks noChangeAspect="1"/>
          </p:cNvGraphicFramePr>
          <p:nvPr/>
        </p:nvGraphicFramePr>
        <p:xfrm>
          <a:off x="3428999" y="4095750"/>
          <a:ext cx="2460523" cy="838200"/>
        </p:xfrm>
        <a:graphic>
          <a:graphicData uri="http://schemas.openxmlformats.org/presentationml/2006/ole">
            <p:oleObj spid="_x0000_s382984" name="Equation" r:id="rId7" imgW="1155600" imgH="393480" progId="Equation.DSMT4">
              <p:embed/>
            </p:oleObj>
          </a:graphicData>
        </a:graphic>
      </p:graphicFrame>
      <p:graphicFrame>
        <p:nvGraphicFramePr>
          <p:cNvPr id="382985" name="Object 9"/>
          <p:cNvGraphicFramePr>
            <a:graphicFrameLocks noChangeAspect="1"/>
          </p:cNvGraphicFramePr>
          <p:nvPr/>
        </p:nvGraphicFramePr>
        <p:xfrm>
          <a:off x="5867400" y="4121944"/>
          <a:ext cx="838200" cy="812006"/>
        </p:xfrm>
        <a:graphic>
          <a:graphicData uri="http://schemas.openxmlformats.org/presentationml/2006/ole">
            <p:oleObj spid="_x0000_s382985" name="Equation" r:id="rId8" imgW="40608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82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82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 smtClean="0"/>
              <a:t>Probability of Compound Events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 Understand </a:t>
            </a:r>
            <a:r>
              <a:rPr lang="en-US" sz="2400" dirty="0" smtClean="0"/>
              <a:t>the and solve problem involving compound event</a:t>
            </a:r>
            <a:r>
              <a:rPr lang="en-US" sz="2400" dirty="0" smtClean="0"/>
              <a:t>.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 smtClean="0">
                <a:solidFill>
                  <a:srgbClr val="0070C0"/>
                </a:solidFill>
              </a:rPr>
              <a:t>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Sample space			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Union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Event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Intersection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Probability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Probability in the Union and Intersection of Events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57200" y="971550"/>
            <a:ext cx="8305800" cy="2558144"/>
            <a:chOff x="457200" y="971550"/>
            <a:chExt cx="8305800" cy="2558144"/>
          </a:xfrm>
        </p:grpSpPr>
        <p:sp>
          <p:nvSpPr>
            <p:cNvPr id="17" name="TextBox 16"/>
            <p:cNvSpPr txBox="1"/>
            <p:nvPr/>
          </p:nvSpPr>
          <p:spPr>
            <a:xfrm>
              <a:off x="457200" y="971550"/>
              <a:ext cx="83058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You will now consider probabilities of events that are combined as union or as intersection. Denote the probability in the union of the two events E₁ and E₂ </a:t>
              </a:r>
              <a:r>
                <a:rPr lang="en-US" sz="3200" dirty="0" smtClean="0"/>
                <a:t>as		  	and </a:t>
              </a:r>
              <a:r>
                <a:rPr lang="en-US" sz="3200" dirty="0" smtClean="0"/>
                <a:t>the probability in the intersection of events E₁ and E₂ as </a:t>
              </a:r>
              <a:r>
                <a:rPr lang="en-US" sz="3200" dirty="0" smtClean="0"/>
                <a:t>		.</a:t>
              </a:r>
              <a:endParaRPr lang="en-US" sz="32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209800" y="2452008"/>
              <a:ext cx="5757336" cy="1077686"/>
              <a:chOff x="2209800" y="2452008"/>
              <a:chExt cx="5757336" cy="1077686"/>
            </a:xfrm>
          </p:grpSpPr>
          <p:graphicFrame>
            <p:nvGraphicFramePr>
              <p:cNvPr id="342017" name="Object 1"/>
              <p:cNvGraphicFramePr>
                <a:graphicFrameLocks noChangeAspect="1"/>
              </p:cNvGraphicFramePr>
              <p:nvPr/>
            </p:nvGraphicFramePr>
            <p:xfrm>
              <a:off x="2209800" y="2452008"/>
              <a:ext cx="1828800" cy="587828"/>
            </p:xfrm>
            <a:graphic>
              <a:graphicData uri="http://schemas.openxmlformats.org/presentationml/2006/ole">
                <p:oleObj spid="_x0000_s342017" name="Equation" r:id="rId5" imgW="711000" imgH="228600" progId="Equation.DSMT4">
                  <p:embed/>
                </p:oleObj>
              </a:graphicData>
            </a:graphic>
          </p:graphicFrame>
          <p:graphicFrame>
            <p:nvGraphicFramePr>
              <p:cNvPr id="342018" name="Object 2"/>
              <p:cNvGraphicFramePr>
                <a:graphicFrameLocks noChangeAspect="1"/>
              </p:cNvGraphicFramePr>
              <p:nvPr/>
            </p:nvGraphicFramePr>
            <p:xfrm>
              <a:off x="6172199" y="2952750"/>
              <a:ext cx="1794937" cy="576944"/>
            </p:xfrm>
            <a:graphic>
              <a:graphicData uri="http://schemas.openxmlformats.org/presentationml/2006/ole">
                <p:oleObj spid="_x0000_s342018" name="Equation" r:id="rId6" imgW="711000" imgH="228600" progId="Equation.DSMT4">
                  <p:embed/>
                </p:oleObj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Probability in the Union and Intersection of Events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If E₁ and E₂ are any events in the samples space S, </a:t>
            </a:r>
            <a:r>
              <a:rPr lang="en-US" sz="3200" dirty="0" smtClean="0"/>
              <a:t>then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  <p:graphicFrame>
        <p:nvGraphicFramePr>
          <p:cNvPr id="367620" name="Object 4"/>
          <p:cNvGraphicFramePr>
            <a:graphicFrameLocks noChangeAspect="1"/>
          </p:cNvGraphicFramePr>
          <p:nvPr/>
        </p:nvGraphicFramePr>
        <p:xfrm>
          <a:off x="1066800" y="2190750"/>
          <a:ext cx="6532033" cy="596836"/>
        </p:xfrm>
        <a:graphic>
          <a:graphicData uri="http://schemas.openxmlformats.org/presentationml/2006/ole">
            <p:oleObj spid="_x0000_s367620" name="Equation" r:id="rId5" imgW="2501640" imgH="228600" progId="Equation.DSMT4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90600" y="302895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Addition Law of P</a:t>
            </a:r>
            <a:r>
              <a:rPr lang="en-US" sz="2400" dirty="0" smtClean="0"/>
              <a:t>robability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7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Probability in the Union and Intersection of Events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57200" y="971550"/>
            <a:ext cx="8305800" cy="1131757"/>
            <a:chOff x="457200" y="971550"/>
            <a:chExt cx="8305800" cy="1131757"/>
          </a:xfrm>
        </p:grpSpPr>
        <p:sp>
          <p:nvSpPr>
            <p:cNvPr id="17" name="TextBox 16"/>
            <p:cNvSpPr txBox="1"/>
            <p:nvPr/>
          </p:nvSpPr>
          <p:spPr>
            <a:xfrm>
              <a:off x="457200" y="971550"/>
              <a:ext cx="83058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/>
                <a:t>If E₁ and E₂ are sets with no intersection or  </a:t>
              </a:r>
              <a:endParaRPr lang="en-US" sz="3200" dirty="0" smtClean="0"/>
            </a:p>
            <a:p>
              <a:r>
                <a:rPr lang="en-US" sz="3200" dirty="0" smtClean="0"/>
                <a:t>			then </a:t>
              </a:r>
              <a:endParaRPr lang="en-US" sz="3200" dirty="0" smtClean="0"/>
            </a:p>
          </p:txBody>
        </p:sp>
        <p:graphicFrame>
          <p:nvGraphicFramePr>
            <p:cNvPr id="368643" name="Object 3"/>
            <p:cNvGraphicFramePr>
              <a:graphicFrameLocks noChangeAspect="1"/>
            </p:cNvGraphicFramePr>
            <p:nvPr/>
          </p:nvGraphicFramePr>
          <p:xfrm>
            <a:off x="609600" y="1428750"/>
            <a:ext cx="2285999" cy="674557"/>
          </p:xfrm>
          <a:graphic>
            <a:graphicData uri="http://schemas.openxmlformats.org/presentationml/2006/ole">
              <p:oleObj spid="_x0000_s368643" name="Equation" r:id="rId5" imgW="774360" imgH="228600" progId="Equation.DSMT4">
                <p:embed/>
              </p:oleObj>
            </a:graphicData>
          </a:graphic>
        </p:graphicFrame>
      </p:grpSp>
      <p:graphicFrame>
        <p:nvGraphicFramePr>
          <p:cNvPr id="368644" name="Object 4"/>
          <p:cNvGraphicFramePr>
            <a:graphicFrameLocks noChangeAspect="1"/>
          </p:cNvGraphicFramePr>
          <p:nvPr/>
        </p:nvGraphicFramePr>
        <p:xfrm>
          <a:off x="1600200" y="2381250"/>
          <a:ext cx="5429250" cy="723900"/>
        </p:xfrm>
        <a:graphic>
          <a:graphicData uri="http://schemas.openxmlformats.org/presentationml/2006/ole">
            <p:oleObj spid="_x0000_s368644" name="Equation" r:id="rId6" imgW="1714320" imgH="228600" progId="Equation.DSMT4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" y="3255048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Sets or events that have no interactions are called disjoint sets and are said to be mutually exclusive events</a:t>
            </a:r>
            <a:r>
              <a:rPr lang="en-US" sz="2800" dirty="0" smtClean="0"/>
              <a:t>.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1. A card is drawn from a deck of cards. Find the probability that the card is an ace or a heart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457200" y="1813380"/>
            <a:ext cx="8153400" cy="1569660"/>
            <a:chOff x="457200" y="1813380"/>
            <a:chExt cx="8153400" cy="1569660"/>
          </a:xfrm>
        </p:grpSpPr>
        <p:sp>
          <p:nvSpPr>
            <p:cNvPr id="12" name="TextBox 11"/>
            <p:cNvSpPr txBox="1"/>
            <p:nvPr/>
          </p:nvSpPr>
          <p:spPr>
            <a:xfrm>
              <a:off x="457200" y="1813380"/>
              <a:ext cx="81534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Solution:</a:t>
              </a:r>
            </a:p>
            <a:p>
              <a:r>
                <a:rPr lang="en-US" sz="2400" dirty="0" smtClean="0"/>
                <a:t>Let	E₁ 	= events of getting an ace	</a:t>
              </a:r>
              <a:r>
                <a:rPr lang="en-US" sz="2400" dirty="0" smtClean="0"/>
                <a:t>     	 4/52</a:t>
              </a:r>
              <a:endParaRPr lang="en-US" sz="2400" dirty="0" smtClean="0"/>
            </a:p>
            <a:p>
              <a:r>
                <a:rPr lang="en-US" sz="2400" dirty="0" smtClean="0"/>
                <a:t>	E₂ 	= events of getting a heart 	</a:t>
              </a:r>
              <a:r>
                <a:rPr lang="en-US" sz="2400" dirty="0" smtClean="0"/>
                <a:t>     	13/52</a:t>
              </a:r>
              <a:endParaRPr lang="en-US" sz="2400" dirty="0" smtClean="0"/>
            </a:p>
            <a:p>
              <a:r>
                <a:rPr lang="en-US" sz="2400" dirty="0" smtClean="0"/>
                <a:t>	</a:t>
              </a:r>
              <a:r>
                <a:rPr lang="en-US" sz="2400" dirty="0" smtClean="0"/>
                <a:t>	= </a:t>
              </a:r>
              <a:r>
                <a:rPr lang="en-US" sz="2400" dirty="0" smtClean="0"/>
                <a:t>event of getting an ace of </a:t>
              </a:r>
              <a:r>
                <a:rPr lang="en-US" sz="2400" dirty="0" smtClean="0"/>
                <a:t>hearts 	 1/52</a:t>
              </a:r>
              <a:endParaRPr lang="en-US" sz="2400" dirty="0" smtClean="0"/>
            </a:p>
          </p:txBody>
        </p:sp>
        <p:graphicFrame>
          <p:nvGraphicFramePr>
            <p:cNvPr id="369668" name="Object 4"/>
            <p:cNvGraphicFramePr>
              <a:graphicFrameLocks noChangeAspect="1"/>
            </p:cNvGraphicFramePr>
            <p:nvPr/>
          </p:nvGraphicFramePr>
          <p:xfrm>
            <a:off x="609600" y="2952750"/>
            <a:ext cx="1295400" cy="416379"/>
          </p:xfrm>
          <a:graphic>
            <a:graphicData uri="http://schemas.openxmlformats.org/presentationml/2006/ole">
              <p:oleObj spid="_x0000_s369668" name="Equation" r:id="rId5" imgW="711000" imgH="228600" progId="Equation.DSMT4">
                <p:embed/>
              </p:oleObj>
            </a:graphicData>
          </a:graphic>
        </p:graphicFrame>
      </p:grpSp>
      <p:graphicFrame>
        <p:nvGraphicFramePr>
          <p:cNvPr id="369669" name="Object 5"/>
          <p:cNvGraphicFramePr>
            <a:graphicFrameLocks noChangeAspect="1"/>
          </p:cNvGraphicFramePr>
          <p:nvPr/>
        </p:nvGraphicFramePr>
        <p:xfrm>
          <a:off x="1644329" y="3424470"/>
          <a:ext cx="5289871" cy="483338"/>
        </p:xfrm>
        <a:graphic>
          <a:graphicData uri="http://schemas.openxmlformats.org/presentationml/2006/ole">
            <p:oleObj spid="_x0000_s369669" name="Equation" r:id="rId6" imgW="2501640" imgH="228600" progId="Equation.DSMT4">
              <p:embed/>
            </p:oleObj>
          </a:graphicData>
        </a:graphic>
      </p:graphicFrame>
      <p:graphicFrame>
        <p:nvGraphicFramePr>
          <p:cNvPr id="369670" name="Object 6"/>
          <p:cNvGraphicFramePr>
            <a:graphicFrameLocks noChangeAspect="1"/>
          </p:cNvGraphicFramePr>
          <p:nvPr/>
        </p:nvGraphicFramePr>
        <p:xfrm>
          <a:off x="3124200" y="3790950"/>
          <a:ext cx="1937570" cy="800862"/>
        </p:xfrm>
        <a:graphic>
          <a:graphicData uri="http://schemas.openxmlformats.org/presentationml/2006/ole">
            <p:oleObj spid="_x0000_s369670" name="Equation" r:id="rId7" imgW="952200" imgH="393480" progId="Equation.DSMT4">
              <p:embed/>
            </p:oleObj>
          </a:graphicData>
        </a:graphic>
      </p:graphicFrame>
      <p:graphicFrame>
        <p:nvGraphicFramePr>
          <p:cNvPr id="369671" name="Object 7"/>
          <p:cNvGraphicFramePr>
            <a:graphicFrameLocks noChangeAspect="1"/>
          </p:cNvGraphicFramePr>
          <p:nvPr/>
        </p:nvGraphicFramePr>
        <p:xfrm>
          <a:off x="5181600" y="3790950"/>
          <a:ext cx="685800" cy="850392"/>
        </p:xfrm>
        <a:graphic>
          <a:graphicData uri="http://schemas.openxmlformats.org/presentationml/2006/ole">
            <p:oleObj spid="_x0000_s369671" name="Equation" r:id="rId8" imgW="31716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6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Two men are players in a car race. The probability that player A will win is 3/10 and the probability that player B will win 1/5. What is the probability that player A or player B will win if the two events are mutually exclusive?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" y="249555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Solution</a:t>
            </a:r>
            <a:r>
              <a:rPr lang="en-US" sz="2400" dirty="0" smtClean="0"/>
              <a:t>:	</a:t>
            </a:r>
            <a:r>
              <a:rPr lang="en-US" sz="2400" dirty="0" smtClean="0"/>
              <a:t>P(A) 	= 3/10</a:t>
            </a:r>
          </a:p>
          <a:p>
            <a:r>
              <a:rPr lang="en-US" sz="2400" dirty="0" smtClean="0"/>
              <a:t>	</a:t>
            </a:r>
            <a:r>
              <a:rPr lang="en-US" sz="2400" dirty="0" smtClean="0"/>
              <a:t>	P(B</a:t>
            </a:r>
            <a:r>
              <a:rPr lang="en-US" sz="2400" dirty="0" smtClean="0"/>
              <a:t>)	=</a:t>
            </a:r>
            <a:r>
              <a:rPr lang="en-US" sz="2400" dirty="0" smtClean="0"/>
              <a:t>1/5</a:t>
            </a:r>
            <a:endParaRPr lang="en-US" sz="2400" dirty="0" smtClean="0"/>
          </a:p>
        </p:txBody>
      </p:sp>
      <p:graphicFrame>
        <p:nvGraphicFramePr>
          <p:cNvPr id="370694" name="Object 6"/>
          <p:cNvGraphicFramePr>
            <a:graphicFrameLocks noChangeAspect="1"/>
          </p:cNvGraphicFramePr>
          <p:nvPr/>
        </p:nvGraphicFramePr>
        <p:xfrm>
          <a:off x="1752600" y="3333749"/>
          <a:ext cx="3352800" cy="549639"/>
        </p:xfrm>
        <a:graphic>
          <a:graphicData uri="http://schemas.openxmlformats.org/presentationml/2006/ole">
            <p:oleObj spid="_x0000_s370694" name="Equation" r:id="rId5" imgW="1549080" imgH="253800" progId="Equation.DSMT4">
              <p:embed/>
            </p:oleObj>
          </a:graphicData>
        </a:graphic>
      </p:graphicFrame>
      <p:graphicFrame>
        <p:nvGraphicFramePr>
          <p:cNvPr id="370695" name="Object 7"/>
          <p:cNvGraphicFramePr>
            <a:graphicFrameLocks noChangeAspect="1"/>
          </p:cNvGraphicFramePr>
          <p:nvPr/>
        </p:nvGraphicFramePr>
        <p:xfrm>
          <a:off x="3124200" y="3943350"/>
          <a:ext cx="1295400" cy="912668"/>
        </p:xfrm>
        <a:graphic>
          <a:graphicData uri="http://schemas.openxmlformats.org/presentationml/2006/ole">
            <p:oleObj spid="_x0000_s370695" name="Equation" r:id="rId6" imgW="558720" imgH="393480" progId="Equation.DSMT4">
              <p:embed/>
            </p:oleObj>
          </a:graphicData>
        </a:graphic>
      </p:graphicFrame>
      <p:graphicFrame>
        <p:nvGraphicFramePr>
          <p:cNvPr id="370696" name="Object 8"/>
          <p:cNvGraphicFramePr>
            <a:graphicFrameLocks noChangeAspect="1"/>
          </p:cNvGraphicFramePr>
          <p:nvPr/>
        </p:nvGraphicFramePr>
        <p:xfrm>
          <a:off x="4572000" y="3946980"/>
          <a:ext cx="609600" cy="899886"/>
        </p:xfrm>
        <a:graphic>
          <a:graphicData uri="http://schemas.openxmlformats.org/presentationml/2006/ole">
            <p:oleObj spid="_x0000_s370696" name="Equation" r:id="rId7" imgW="26640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70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What is the probability of getting a 9 or 10 when a pair of dice is tossed once?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165735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Solution:</a:t>
            </a:r>
          </a:p>
          <a:p>
            <a:r>
              <a:rPr lang="en-US" sz="2400" dirty="0" smtClean="0"/>
              <a:t>Let 	</a:t>
            </a:r>
            <a:r>
              <a:rPr lang="en-US" sz="2400" dirty="0" smtClean="0"/>
              <a:t>A= </a:t>
            </a:r>
            <a:r>
              <a:rPr lang="en-US" sz="2400" dirty="0" smtClean="0"/>
              <a:t>event that a 9 occurs = {(3, 6), (6, 3), (4, 5), (5, 4)}</a:t>
            </a:r>
          </a:p>
          <a:p>
            <a:r>
              <a:rPr lang="en-US" sz="2400" dirty="0" smtClean="0"/>
              <a:t>	</a:t>
            </a:r>
            <a:r>
              <a:rPr lang="en-US" sz="2400" dirty="0" smtClean="0"/>
              <a:t>B= </a:t>
            </a:r>
            <a:r>
              <a:rPr lang="en-US" sz="2400" dirty="0" smtClean="0"/>
              <a:t>event that a 10 occurs = {(4, 6), (6, 4), (5, 5)}</a:t>
            </a:r>
          </a:p>
          <a:p>
            <a:r>
              <a:rPr lang="en-US" sz="2400" dirty="0" smtClean="0"/>
              <a:t>	n(A</a:t>
            </a:r>
            <a:r>
              <a:rPr lang="en-US" sz="2400" dirty="0" smtClean="0"/>
              <a:t>)= 4;	n(B)= 3;	n(S)= </a:t>
            </a:r>
            <a:r>
              <a:rPr lang="en-US" sz="2400" dirty="0" smtClean="0"/>
              <a:t>36</a:t>
            </a:r>
            <a:endParaRPr lang="en-US" sz="2400" dirty="0"/>
          </a:p>
        </p:txBody>
      </p:sp>
      <p:graphicFrame>
        <p:nvGraphicFramePr>
          <p:cNvPr id="371717" name="Object 5"/>
          <p:cNvGraphicFramePr>
            <a:graphicFrameLocks noChangeAspect="1"/>
          </p:cNvGraphicFramePr>
          <p:nvPr/>
        </p:nvGraphicFramePr>
        <p:xfrm>
          <a:off x="2362200" y="3257550"/>
          <a:ext cx="3718560" cy="609600"/>
        </p:xfrm>
        <a:graphic>
          <a:graphicData uri="http://schemas.openxmlformats.org/presentationml/2006/ole">
            <p:oleObj spid="_x0000_s371717" name="Equation" r:id="rId5" imgW="1549080" imgH="253800" progId="Equation.DSMT4">
              <p:embed/>
            </p:oleObj>
          </a:graphicData>
        </a:graphic>
      </p:graphicFrame>
      <p:graphicFrame>
        <p:nvGraphicFramePr>
          <p:cNvPr id="371718" name="Object 6"/>
          <p:cNvGraphicFramePr>
            <a:graphicFrameLocks noChangeAspect="1"/>
          </p:cNvGraphicFramePr>
          <p:nvPr/>
        </p:nvGraphicFramePr>
        <p:xfrm>
          <a:off x="3857171" y="3790950"/>
          <a:ext cx="1705429" cy="1036633"/>
        </p:xfrm>
        <a:graphic>
          <a:graphicData uri="http://schemas.openxmlformats.org/presentationml/2006/ole">
            <p:oleObj spid="_x0000_s371718" name="Equation" r:id="rId6" imgW="647640" imgH="393480" progId="Equation.DSMT4">
              <p:embed/>
            </p:oleObj>
          </a:graphicData>
        </a:graphic>
      </p:graphicFrame>
      <p:graphicFrame>
        <p:nvGraphicFramePr>
          <p:cNvPr id="371719" name="Object 7"/>
          <p:cNvGraphicFramePr>
            <a:graphicFrameLocks noChangeAspect="1"/>
          </p:cNvGraphicFramePr>
          <p:nvPr/>
        </p:nvGraphicFramePr>
        <p:xfrm>
          <a:off x="5671458" y="3801834"/>
          <a:ext cx="914400" cy="1049867"/>
        </p:xfrm>
        <a:graphic>
          <a:graphicData uri="http://schemas.openxmlformats.org/presentationml/2006/ole">
            <p:oleObj spid="_x0000_s371719" name="Equation" r:id="rId7" imgW="34272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7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7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9984" y="483937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compound events.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/>
              <a:t>Probability of Compound Events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97155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 contingent table below shows the number of male and female enrollees in three disciplines.</a:t>
            </a:r>
            <a:endParaRPr lang="en-US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143000" y="1809750"/>
          <a:ext cx="6857999" cy="1645920"/>
        </p:xfrm>
        <a:graphic>
          <a:graphicData uri="http://schemas.openxmlformats.org/drawingml/2006/table">
            <a:tbl>
              <a:tblPr/>
              <a:tblGrid>
                <a:gridCol w="1718129"/>
                <a:gridCol w="1336753"/>
                <a:gridCol w="1276740"/>
                <a:gridCol w="1327074"/>
                <a:gridCol w="1199303"/>
              </a:tblGrid>
              <a:tr h="61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Gender/ Discipline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Information Technology (A)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Science (B)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Computer Engineering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(C)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Male (M)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71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Female (F)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en-US" sz="1600" b="1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45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147</a:t>
                      </a:r>
                      <a:endParaRPr lang="en-US" sz="1600" b="1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8600" y="3504294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a student's is selected at random, find the probability of selecting students as indicated</a:t>
            </a:r>
            <a:r>
              <a:rPr lang="en-US" sz="2400" dirty="0" smtClean="0"/>
              <a:t>:</a:t>
            </a:r>
          </a:p>
          <a:p>
            <a:r>
              <a:rPr lang="en-US" sz="2400" dirty="0" smtClean="0"/>
              <a:t>A. P(M U F</a:t>
            </a:r>
            <a:r>
              <a:rPr lang="en-US" sz="2400" dirty="0" smtClean="0"/>
              <a:t>)			B.P </a:t>
            </a:r>
            <a:r>
              <a:rPr lang="en-US" sz="2400" dirty="0" smtClean="0"/>
              <a:t>(A U C</a:t>
            </a:r>
            <a:r>
              <a:rPr lang="en-US" sz="2400" dirty="0" smtClean="0"/>
              <a:t>)</a:t>
            </a:r>
            <a:r>
              <a:rPr lang="en-US" sz="2400" dirty="0" smtClean="0"/>
              <a:t> </a:t>
            </a:r>
            <a:r>
              <a:rPr lang="en-US" sz="2400" dirty="0" smtClean="0"/>
              <a:t>		C</a:t>
            </a:r>
            <a:r>
              <a:rPr lang="en-US" sz="2400" dirty="0" smtClean="0"/>
              <a:t>. P( M U B</a:t>
            </a:r>
            <a:r>
              <a:rPr lang="en-US" sz="2400" dirty="0" smtClean="0"/>
              <a:t>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1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660</Words>
  <Application>Microsoft Office PowerPoint</Application>
  <PresentationFormat>On-screen Show (16:9)</PresentationFormat>
  <Paragraphs>154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MathType 6.0 Equation</vt:lpstr>
      <vt:lpstr>Probability of Compound Events</vt:lpstr>
      <vt:lpstr>Probability of Compound Events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222</cp:revision>
  <dcterms:created xsi:type="dcterms:W3CDTF">2016-12-20T05:05:08Z</dcterms:created>
  <dcterms:modified xsi:type="dcterms:W3CDTF">2017-02-16T01:52:23Z</dcterms:modified>
</cp:coreProperties>
</file>